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00"/>
    <a:srgbClr val="6633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77" d="100"/>
          <a:sy n="77"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267716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418667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179464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90188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358659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199734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30847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406407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420918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191960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167293-7FC3-476E-A3EE-90D42459CC11}" type="datetimeFigureOut">
              <a:rPr kumimoji="1" lang="ja-JP" altLang="en-US" smtClean="0"/>
              <a:t>2019/11/14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365242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67293-7FC3-476E-A3EE-90D42459CC11}" type="datetimeFigureOut">
              <a:rPr kumimoji="1" lang="ja-JP" altLang="en-US" smtClean="0"/>
              <a:t>2019/11/14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54845-3C9C-465D-9974-B326B6710CF1}" type="slidenum">
              <a:rPr kumimoji="1" lang="ja-JP" altLang="en-US" smtClean="0"/>
              <a:t>‹#›</a:t>
            </a:fld>
            <a:endParaRPr kumimoji="1" lang="ja-JP" altLang="en-US"/>
          </a:p>
        </p:txBody>
      </p:sp>
    </p:spTree>
    <p:extLst>
      <p:ext uri="{BB962C8B-B14F-4D97-AF65-F5344CB8AC3E}">
        <p14:creationId xmlns:p14="http://schemas.microsoft.com/office/powerpoint/2010/main" val="2903203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9F6B92B-FFAF-4D3C-82CB-35F7C9DEC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タイトル 1">
            <a:extLst>
              <a:ext uri="{FF2B5EF4-FFF2-40B4-BE49-F238E27FC236}">
                <a16:creationId xmlns:a16="http://schemas.microsoft.com/office/drawing/2014/main" id="{6EA2EA11-C713-4301-AC02-228569BFE09F}"/>
              </a:ext>
            </a:extLst>
          </p:cNvPr>
          <p:cNvSpPr>
            <a:spLocks noGrp="1"/>
          </p:cNvSpPr>
          <p:nvPr>
            <p:ph type="title"/>
          </p:nvPr>
        </p:nvSpPr>
        <p:spPr>
          <a:xfrm>
            <a:off x="5455400" y="360021"/>
            <a:ext cx="3519604" cy="683870"/>
          </a:xfrm>
          <a:prstGeom prst="roundRect">
            <a:avLst/>
          </a:prstGeom>
          <a:solidFill>
            <a:schemeClr val="accent4">
              <a:lumMod val="40000"/>
              <a:lumOff val="60000"/>
              <a:alpha val="20000"/>
            </a:schemeClr>
          </a:solidFill>
          <a:ln>
            <a:noFill/>
          </a:ln>
          <a:effectLst>
            <a:softEdge rad="31750"/>
          </a:effectLst>
        </p:spPr>
        <p:txBody>
          <a:bodyPr>
            <a:normAutofit/>
          </a:bodyPr>
          <a:lstStyle/>
          <a:p>
            <a:r>
              <a:rPr kumimoji="1" lang="ja-JP" altLang="en-US" sz="2000" b="1" dirty="0">
                <a:solidFill>
                  <a:srgbClr val="333300"/>
                </a:solidFill>
                <a:latin typeface="HG丸ｺﾞｼｯｸM-PRO" panose="020F0600000000000000" pitchFamily="50" charset="-128"/>
                <a:ea typeface="HG丸ｺﾞｼｯｸM-PRO" panose="020F0600000000000000" pitchFamily="50" charset="-128"/>
              </a:rPr>
              <a:t>来月のイベントのおしらせ</a:t>
            </a:r>
          </a:p>
        </p:txBody>
      </p:sp>
      <p:pic>
        <p:nvPicPr>
          <p:cNvPr id="7" name="図 6">
            <a:extLst>
              <a:ext uri="{FF2B5EF4-FFF2-40B4-BE49-F238E27FC236}">
                <a16:creationId xmlns:a16="http://schemas.microsoft.com/office/drawing/2014/main" id="{5FF07957-F0E9-4FE2-869D-CB51B94914FC}"/>
              </a:ext>
            </a:extLst>
          </p:cNvPr>
          <p:cNvPicPr>
            <a:picLocks noChangeAspect="1"/>
          </p:cNvPicPr>
          <p:nvPr/>
        </p:nvPicPr>
        <p:blipFill rotWithShape="1">
          <a:blip r:embed="rId3">
            <a:extLst>
              <a:ext uri="{28A0092B-C50C-407E-A947-70E740481C1C}">
                <a14:useLocalDpi xmlns:a14="http://schemas.microsoft.com/office/drawing/2010/main" val="0"/>
              </a:ext>
            </a:extLst>
          </a:blip>
          <a:srcRect l="23047" t="35070" r="18058" b="35974"/>
          <a:stretch/>
        </p:blipFill>
        <p:spPr>
          <a:xfrm>
            <a:off x="6456039" y="5748334"/>
            <a:ext cx="2436344" cy="749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コンテンツ プレースホルダー 2">
            <a:extLst>
              <a:ext uri="{FF2B5EF4-FFF2-40B4-BE49-F238E27FC236}">
                <a16:creationId xmlns:a16="http://schemas.microsoft.com/office/drawing/2014/main" id="{29DC28AC-8DD4-4355-9AB0-18F1752BA48F}"/>
              </a:ext>
            </a:extLst>
          </p:cNvPr>
          <p:cNvSpPr>
            <a:spLocks noGrp="1"/>
          </p:cNvSpPr>
          <p:nvPr>
            <p:ph idx="1"/>
          </p:nvPr>
        </p:nvSpPr>
        <p:spPr>
          <a:xfrm>
            <a:off x="1972960" y="1403912"/>
            <a:ext cx="5548185" cy="3576484"/>
          </a:xfrm>
          <a:prstGeom prst="roundRect">
            <a:avLst/>
          </a:prstGeom>
          <a:solidFill>
            <a:schemeClr val="accent4">
              <a:lumMod val="20000"/>
              <a:lumOff val="80000"/>
              <a:alpha val="40000"/>
            </a:schemeClr>
          </a:solidFill>
          <a:effectLst>
            <a:softEdge rad="12700"/>
          </a:effectLst>
        </p:spPr>
        <p:txBody>
          <a:bodyPr>
            <a:normAutofit fontScale="62500" lnSpcReduction="20000"/>
          </a:bodyPr>
          <a:lstStyle/>
          <a:p>
            <a:r>
              <a:rPr kumimoji="1" lang="en-US" altLang="ja-JP" sz="2600" b="1" dirty="0">
                <a:solidFill>
                  <a:srgbClr val="333300"/>
                </a:solidFill>
                <a:latin typeface="HG丸ｺﾞｼｯｸM-PRO" panose="020F0600000000000000" pitchFamily="50" charset="-128"/>
                <a:ea typeface="HG丸ｺﾞｼｯｸM-PRO" panose="020F0600000000000000" pitchFamily="50" charset="-128"/>
              </a:rPr>
              <a:t>12</a:t>
            </a:r>
            <a:r>
              <a:rPr kumimoji="1" lang="ja-JP" altLang="en-US" sz="2600" b="1" dirty="0">
                <a:solidFill>
                  <a:srgbClr val="333300"/>
                </a:solidFill>
                <a:latin typeface="HG丸ｺﾞｼｯｸM-PRO" panose="020F0600000000000000" pitchFamily="50" charset="-128"/>
                <a:ea typeface="HG丸ｺﾞｼｯｸM-PRO" panose="020F0600000000000000" pitchFamily="50" charset="-128"/>
              </a:rPr>
              <a:t>月</a:t>
            </a:r>
            <a:r>
              <a:rPr kumimoji="1" lang="ja-JP" altLang="en-US" sz="1400" dirty="0">
                <a:solidFill>
                  <a:srgbClr val="333300"/>
                </a:solidFill>
                <a:latin typeface="HG丸ｺﾞｼｯｸM-PRO" panose="020F0600000000000000" pitchFamily="50" charset="-128"/>
                <a:ea typeface="HG丸ｺﾞｼｯｸM-PRO" panose="020F0600000000000000" pitchFamily="50" charset="-128"/>
              </a:rPr>
              <a:t>は　</a:t>
            </a:r>
            <a:r>
              <a:rPr kumimoji="1" lang="ja-JP" altLang="en-US" sz="1600" dirty="0">
                <a:solidFill>
                  <a:srgbClr val="333300"/>
                </a:solidFill>
                <a:latin typeface="HG丸ｺﾞｼｯｸM-PRO" panose="020F0600000000000000" pitchFamily="50" charset="-128"/>
                <a:ea typeface="HG丸ｺﾞｼｯｸM-PRO" panose="020F0600000000000000" pitchFamily="50" charset="-128"/>
              </a:rPr>
              <a:t>桂川町吉隈にて</a:t>
            </a:r>
            <a:r>
              <a:rPr kumimoji="1" lang="ja-JP" altLang="en-US" sz="2600" b="1" dirty="0">
                <a:solidFill>
                  <a:srgbClr val="333300"/>
                </a:solidFill>
                <a:latin typeface="HG丸ｺﾞｼｯｸM-PRO" panose="020F0600000000000000" pitchFamily="50" charset="-128"/>
                <a:ea typeface="HG丸ｺﾞｼｯｸM-PRO" panose="020F0600000000000000" pitchFamily="50" charset="-128"/>
              </a:rPr>
              <a:t>構造見学会</a:t>
            </a:r>
            <a:endParaRPr kumimoji="1" lang="en-US" altLang="ja-JP" sz="26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600" dirty="0">
                <a:solidFill>
                  <a:srgbClr val="333300"/>
                </a:solidFill>
                <a:latin typeface="HG丸ｺﾞｼｯｸM-PRO" panose="020F0600000000000000" pitchFamily="50" charset="-128"/>
                <a:ea typeface="HG丸ｺﾞｼｯｸM-PRO" panose="020F0600000000000000" pitchFamily="50" charset="-128"/>
              </a:rPr>
              <a:t>　　　　　　　　　　　</a:t>
            </a:r>
            <a:r>
              <a:rPr kumimoji="1" lang="ja-JP" altLang="en-US" sz="1600" dirty="0">
                <a:solidFill>
                  <a:srgbClr val="333300"/>
                </a:solidFill>
                <a:latin typeface="HG丸ｺﾞｼｯｸM-PRO" panose="020F0600000000000000" pitchFamily="50" charset="-128"/>
                <a:ea typeface="HG丸ｺﾞｼｯｸM-PRO" panose="020F0600000000000000" pitchFamily="50" charset="-128"/>
              </a:rPr>
              <a:t>を開催予定です。</a:t>
            </a:r>
            <a:endParaRPr kumimoji="1" lang="en-US" altLang="ja-JP" sz="1600"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400" b="1" dirty="0">
                <a:solidFill>
                  <a:srgbClr val="333300"/>
                </a:solidFill>
                <a:latin typeface="HG丸ｺﾞｼｯｸM-PRO" panose="020F0600000000000000" pitchFamily="50" charset="-128"/>
                <a:ea typeface="HG丸ｺﾞｼｯｸM-PRO" panose="020F0600000000000000" pitchFamily="50" charset="-128"/>
              </a:rPr>
              <a:t>●　</a:t>
            </a:r>
            <a:r>
              <a:rPr lang="ja-JP" altLang="en-US" sz="1900" b="1" dirty="0">
                <a:solidFill>
                  <a:srgbClr val="333300"/>
                </a:solidFill>
                <a:latin typeface="HG丸ｺﾞｼｯｸM-PRO" panose="020F0600000000000000" pitchFamily="50" charset="-128"/>
                <a:ea typeface="HG丸ｺﾞｼｯｸM-PRO" panose="020F0600000000000000" pitchFamily="50" charset="-128"/>
              </a:rPr>
              <a:t>完成してからでは見れない自然素材を取り入れた快適空間の秘密を</a:t>
            </a: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900" b="1" dirty="0">
                <a:solidFill>
                  <a:srgbClr val="333300"/>
                </a:solidFill>
                <a:latin typeface="HG丸ｺﾞｼｯｸM-PRO" panose="020F0600000000000000" pitchFamily="50" charset="-128"/>
                <a:ea typeface="HG丸ｺﾞｼｯｸM-PRO" panose="020F0600000000000000" pitchFamily="50" charset="-128"/>
              </a:rPr>
              <a:t>　実際に見て、体感してみませんか？</a:t>
            </a: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400" b="1" dirty="0">
                <a:solidFill>
                  <a:srgbClr val="333300"/>
                </a:solidFill>
                <a:latin typeface="HG丸ｺﾞｼｯｸM-PRO" panose="020F0600000000000000" pitchFamily="50" charset="-128"/>
                <a:ea typeface="HG丸ｺﾞｼｯｸM-PRO" panose="020F0600000000000000" pitchFamily="50" charset="-128"/>
              </a:rPr>
              <a:t>●　</a:t>
            </a:r>
            <a:r>
              <a:rPr lang="ja-JP" altLang="en-US" sz="1900" b="1" dirty="0">
                <a:solidFill>
                  <a:srgbClr val="333300"/>
                </a:solidFill>
                <a:latin typeface="HG丸ｺﾞｼｯｸM-PRO" panose="020F0600000000000000" pitchFamily="50" charset="-128"/>
                <a:ea typeface="HG丸ｺﾞｼｯｸM-PRO" panose="020F0600000000000000" pitchFamily="50" charset="-128"/>
              </a:rPr>
              <a:t>新しい生活は、省家計・家族みんなずっと健康で</a:t>
            </a:r>
            <a:r>
              <a:rPr lang="en-US" altLang="ja-JP" sz="1900" b="1" dirty="0">
                <a:solidFill>
                  <a:srgbClr val="333300"/>
                </a:solidFill>
                <a:latin typeface="HG丸ｺﾞｼｯｸM-PRO" panose="020F0600000000000000" pitchFamily="50" charset="-128"/>
                <a:ea typeface="HG丸ｺﾞｼｯｸM-PRO" panose="020F0600000000000000" pitchFamily="50" charset="-128"/>
              </a:rPr>
              <a:t>…</a:t>
            </a:r>
            <a:r>
              <a:rPr lang="ja-JP" altLang="en-US" sz="1900" b="1" dirty="0">
                <a:solidFill>
                  <a:srgbClr val="333300"/>
                </a:solidFill>
                <a:latin typeface="HG丸ｺﾞｼｯｸM-PRO" panose="020F0600000000000000" pitchFamily="50" charset="-128"/>
                <a:ea typeface="HG丸ｺﾞｼｯｸM-PRO" panose="020F0600000000000000" pitchFamily="50" charset="-128"/>
              </a:rPr>
              <a:t>が弊社の目指す</a:t>
            </a: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900" b="1" dirty="0">
                <a:solidFill>
                  <a:srgbClr val="333300"/>
                </a:solidFill>
                <a:latin typeface="HG丸ｺﾞｼｯｸM-PRO" panose="020F0600000000000000" pitchFamily="50" charset="-128"/>
                <a:ea typeface="HG丸ｺﾞｼｯｸM-PRO" panose="020F0600000000000000" pitchFamily="50" charset="-128"/>
              </a:rPr>
              <a:t>家づくりです。ぜひお気軽にお問い合わせください♪</a:t>
            </a: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endParaRPr lang="en-US" altLang="ja-JP" sz="18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b="1" dirty="0">
                <a:solidFill>
                  <a:srgbClr val="333300"/>
                </a:solidFill>
                <a:latin typeface="HG丸ｺﾞｼｯｸM-PRO" panose="020F0600000000000000" pitchFamily="50" charset="-128"/>
                <a:ea typeface="HG丸ｺﾞｼｯｸM-PRO" panose="020F0600000000000000" pitchFamily="50" charset="-128"/>
              </a:rPr>
              <a:t>　　　　　　　　　　　　　　</a:t>
            </a:r>
            <a:r>
              <a:rPr lang="ja-JP" altLang="en-US" sz="1900" b="1" dirty="0">
                <a:solidFill>
                  <a:srgbClr val="663300"/>
                </a:solidFill>
                <a:latin typeface="AR丸ゴシック体M" panose="020F0609000000000000" pitchFamily="49" charset="-128"/>
                <a:ea typeface="AR丸ゴシック体M" panose="020F0609000000000000" pitchFamily="49" charset="-128"/>
              </a:rPr>
              <a:t>ご予約は　</a:t>
            </a:r>
            <a:r>
              <a:rPr lang="en-US" altLang="ja-JP" sz="1900" b="1" dirty="0">
                <a:solidFill>
                  <a:srgbClr val="663300"/>
                </a:solidFill>
                <a:latin typeface="AR丸ゴシック体M" panose="020F0609000000000000" pitchFamily="49" charset="-128"/>
                <a:ea typeface="AR丸ゴシック体M" panose="020F0609000000000000" pitchFamily="49" charset="-128"/>
              </a:rPr>
              <a:t>free</a:t>
            </a:r>
            <a:r>
              <a:rPr lang="ja-JP" altLang="en-US" sz="1900" b="1" dirty="0">
                <a:solidFill>
                  <a:srgbClr val="663300"/>
                </a:solidFill>
                <a:latin typeface="AR丸ゴシック体M" panose="020F0609000000000000" pitchFamily="49" charset="-128"/>
                <a:ea typeface="AR丸ゴシック体M" panose="020F0609000000000000" pitchFamily="49" charset="-128"/>
              </a:rPr>
              <a:t>ダイヤル　</a:t>
            </a:r>
            <a:r>
              <a:rPr lang="en-US" altLang="ja-JP" sz="1900" b="1" dirty="0">
                <a:solidFill>
                  <a:srgbClr val="663300"/>
                </a:solidFill>
                <a:latin typeface="AR丸ゴシック体M" panose="020F0609000000000000" pitchFamily="49" charset="-128"/>
                <a:ea typeface="AR丸ゴシック体M" panose="020F0609000000000000" pitchFamily="49" charset="-128"/>
              </a:rPr>
              <a:t>0120‐65‐1165</a:t>
            </a:r>
            <a:endParaRPr lang="en-US" altLang="ja-JP" sz="19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b="1" dirty="0">
                <a:solidFill>
                  <a:srgbClr val="333300"/>
                </a:solidFill>
                <a:latin typeface="HG丸ｺﾞｼｯｸM-PRO" panose="020F0600000000000000" pitchFamily="50" charset="-128"/>
                <a:ea typeface="HG丸ｺﾞｼｯｸM-PRO" panose="020F0600000000000000" pitchFamily="50" charset="-128"/>
              </a:rPr>
              <a:t>　</a:t>
            </a:r>
            <a:endParaRPr lang="en-US" altLang="ja-JP" sz="14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r>
              <a:rPr lang="ja-JP" altLang="en-US" sz="1400" b="1" dirty="0">
                <a:solidFill>
                  <a:srgbClr val="333300"/>
                </a:solidFill>
                <a:latin typeface="HG丸ｺﾞｼｯｸM-PRO" panose="020F0600000000000000" pitchFamily="50" charset="-128"/>
                <a:ea typeface="HG丸ｺﾞｼｯｸM-PRO" panose="020F0600000000000000" pitchFamily="50" charset="-128"/>
              </a:rPr>
              <a:t>　　　　　　　　　　　　</a:t>
            </a:r>
            <a:r>
              <a:rPr lang="ja-JP" altLang="en-US" sz="1700" b="1" dirty="0">
                <a:solidFill>
                  <a:srgbClr val="333300"/>
                </a:solidFill>
                <a:latin typeface="HG丸ｺﾞｼｯｸM-PRO" panose="020F0600000000000000" pitchFamily="50" charset="-128"/>
                <a:ea typeface="HG丸ｺﾞｼｯｸM-PRO" panose="020F0600000000000000" pitchFamily="50" charset="-128"/>
              </a:rPr>
              <a:t>スタッフ一同　お待ちしております。</a:t>
            </a:r>
            <a:endParaRPr lang="en-US" altLang="ja-JP" sz="1700" b="1" dirty="0">
              <a:solidFill>
                <a:srgbClr val="3333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solidFill>
                <a:srgbClr val="333300"/>
              </a:solidFill>
              <a:latin typeface="HG丸ｺﾞｼｯｸM-PRO" panose="020F0600000000000000" pitchFamily="50" charset="-128"/>
              <a:ea typeface="HG丸ｺﾞｼｯｸM-PRO" panose="020F0600000000000000" pitchFamily="50" charset="-128"/>
            </a:endParaRPr>
          </a:p>
          <a:p>
            <a:endParaRPr kumimoji="1" lang="en-US" altLang="ja-JP" sz="1400" dirty="0">
              <a:solidFill>
                <a:srgbClr val="333300"/>
              </a:solidFill>
              <a:latin typeface="HG丸ｺﾞｼｯｸM-PRO" panose="020F0600000000000000" pitchFamily="50" charset="-128"/>
              <a:ea typeface="HG丸ｺﾞｼｯｸM-PRO" panose="020F0600000000000000" pitchFamily="50" charset="-128"/>
            </a:endParaRPr>
          </a:p>
          <a:p>
            <a:endParaRPr kumimoji="1" lang="ja-JP" altLang="en-US" sz="1800" dirty="0">
              <a:solidFill>
                <a:srgbClr val="3333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83490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120</Words>
  <Application>Microsoft Office PowerPoint</Application>
  <PresentationFormat>画面に合わせる (4:3)</PresentationFormat>
  <Paragraphs>14</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AR丸ゴシック体M</vt:lpstr>
      <vt:lpstr>HG丸ｺﾞｼｯｸM-PRO</vt:lpstr>
      <vt:lpstr>Arial</vt:lpstr>
      <vt:lpstr>Calibri</vt:lpstr>
      <vt:lpstr>Calibri Light</vt:lpstr>
      <vt:lpstr>Office テーマ</vt:lpstr>
      <vt:lpstr>来月のイベントのおしらせ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28</cp:revision>
  <cp:lastPrinted>2019-11-13T08:50:30Z</cp:lastPrinted>
  <dcterms:created xsi:type="dcterms:W3CDTF">2019-09-30T07:57:17Z</dcterms:created>
  <dcterms:modified xsi:type="dcterms:W3CDTF">2019-11-14T01:32:26Z</dcterms:modified>
</cp:coreProperties>
</file>